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74" r:id="rId6"/>
    <p:sldId id="275" r:id="rId7"/>
    <p:sldId id="276" r:id="rId8"/>
    <p:sldId id="277" r:id="rId9"/>
    <p:sldId id="262" r:id="rId10"/>
    <p:sldId id="263" r:id="rId11"/>
    <p:sldId id="278" r:id="rId12"/>
    <p:sldId id="272" r:id="rId13"/>
    <p:sldId id="27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E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lorowanka-nuty_84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67300">
                <a:tint val="45000"/>
                <a:satMod val="400000"/>
              </a:srgbClr>
            </a:duotone>
            <a:lum bright="30000"/>
          </a:blip>
          <a:stretch>
            <a:fillRect/>
          </a:stretch>
        </p:blipFill>
        <p:spPr>
          <a:xfrm>
            <a:off x="1428728" y="97770"/>
            <a:ext cx="6286544" cy="1831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071942"/>
            <a:ext cx="5915044" cy="128588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28868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F419-9A77-4768-9EB0-ACE867CF2B0C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8;&#1072;&#1073;&#1083;&#1080;&#1094;&#1072;%20&#1082;%20&#1087;&#1088;&#1077;&#1079;&#1077;&#1085;&#1090;&#1072;&#1094;&#1080;&#1080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47664" y="2348880"/>
            <a:ext cx="6696744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Игровые формы на уроках музыки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начальных классах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общеобразовательной школы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395536" y="980728"/>
            <a:ext cx="8568952" cy="504056"/>
          </a:xfrm>
          <a:noFill/>
          <a:ln>
            <a:noFill/>
          </a:ln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Муниципальный конкурс «Учитель года – 2016»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395536" y="1484784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Конкурсное мероприятие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«Методическое объединение»</a:t>
            </a:r>
          </a:p>
        </p:txBody>
      </p:sp>
      <p:sp>
        <p:nvSpPr>
          <p:cNvPr id="7" name="Rectangle 34"/>
          <p:cNvSpPr txBox="1">
            <a:spLocks noChangeArrowheads="1"/>
          </p:cNvSpPr>
          <p:nvPr/>
        </p:nvSpPr>
        <p:spPr bwMode="auto">
          <a:xfrm>
            <a:off x="0" y="0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бюджетное общеобразовательное учреждение средняя общеобразовательная школа №1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углубленным изучением английского языка </a:t>
            </a:r>
          </a:p>
        </p:txBody>
      </p:sp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835696" y="3933056"/>
            <a:ext cx="6192688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Авдонина Татьяна Александровна,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музыки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4"/>
          <p:cNvSpPr txBox="1">
            <a:spLocks noChangeArrowheads="1"/>
          </p:cNvSpPr>
          <p:nvPr/>
        </p:nvSpPr>
        <p:spPr bwMode="auto">
          <a:xfrm>
            <a:off x="3059832" y="5229200"/>
            <a:ext cx="4140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latin typeface="+mn-lt"/>
                <a:cs typeface="+mn-cs"/>
              </a:rPr>
              <a:t>г</a:t>
            </a: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ород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Ковдор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kern="0" dirty="0" smtClean="0">
                <a:latin typeface="+mn-lt"/>
                <a:cs typeface="+mn-cs"/>
              </a:rPr>
              <a:t>2016 год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dirty="0" smtClean="0"/>
              <a:t>Игра – сфера творчества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5"/>
            <a:ext cx="8856984" cy="2088231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dirty="0" smtClean="0"/>
              <a:t>Игра занимает особое место в системе активного обучения, обеспечивает разнообразие мыслительной и практической деятельности учащихся на разных этапах урока. Игра обеспечивает развитие познавательных, коммуникативных, личностных, регулятивных универсальных учебных действий.</a:t>
            </a:r>
          </a:p>
          <a:p>
            <a:endParaRPr lang="ru-RU" dirty="0"/>
          </a:p>
        </p:txBody>
      </p:sp>
      <p:pic>
        <p:nvPicPr>
          <p:cNvPr id="7" name="Picture 3" descr="G:\Авдонин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09023"/>
            <a:ext cx="2664296" cy="213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G:\Авдонина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39136"/>
            <a:ext cx="2689128" cy="2151148"/>
          </a:xfrm>
          <a:prstGeom prst="rect">
            <a:avLst/>
          </a:prstGeom>
          <a:noFill/>
        </p:spPr>
      </p:pic>
      <p:pic>
        <p:nvPicPr>
          <p:cNvPr id="6" name="Picture 8" descr="C:\Users\Ю.В. Шамбер\Desktop\Авдонина1\DSC025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7" t="33100" r="23641"/>
          <a:stretch/>
        </p:blipFill>
        <p:spPr bwMode="auto">
          <a:xfrm>
            <a:off x="6300192" y="2824056"/>
            <a:ext cx="2625626" cy="21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112568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 smtClean="0"/>
              <a:t>В ходе работы используемые игры из собственного опыта и опыта коллег классифицировала по следующим основаниям:</a:t>
            </a:r>
          </a:p>
          <a:p>
            <a:pPr marL="514350" lvl="0" indent="-514350">
              <a:spcBef>
                <a:spcPts val="0"/>
              </a:spcBef>
              <a:buNone/>
            </a:pPr>
            <a:r>
              <a:rPr lang="ru-RU" i="1" dirty="0" smtClean="0"/>
              <a:t>1. Игры, способствующие развитию эстетической восприимчивости:  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Игры на развитие ладового чувства, 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Игры на развитие ритмического чувства 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Игры на развитие художественно-образных представлений.</a:t>
            </a:r>
          </a:p>
          <a:p>
            <a:pPr marL="514350" lvl="0" indent="-514350">
              <a:spcBef>
                <a:spcPts val="0"/>
              </a:spcBef>
              <a:buNone/>
            </a:pPr>
            <a:r>
              <a:rPr lang="ru-RU" i="1" dirty="0" smtClean="0"/>
              <a:t>2. Игры, способствующие развитию </a:t>
            </a:r>
            <a:r>
              <a:rPr lang="ru-RU" i="1" dirty="0" err="1" smtClean="0"/>
              <a:t>эмпатии</a:t>
            </a:r>
            <a:r>
              <a:rPr lang="ru-RU" i="1" dirty="0" smtClean="0"/>
              <a:t>, т.е. развитию коммуникативных и личностных УУД</a:t>
            </a:r>
            <a:r>
              <a:rPr lang="ru-RU" dirty="0" smtClean="0"/>
              <a:t>: 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Парные, 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Групповые, 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Коллективные.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hlinkClick r:id="rId2" action="ppaction://hlinkfile"/>
              </a:rPr>
              <a:t>Фрагмент таблицы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Игра, как познание мира человека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3"/>
            <a:ext cx="8712968" cy="2232248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sz="2400" dirty="0" smtClean="0"/>
              <a:t>Таким образом, игра, как познание, и воссоздание мира человека, является исходным основанием для рождения художественной позиции учащегося начальной школы. А важнейшая психологическая особенность игры – обязательная актуализация, вовлечение индивидуального опыта юной личности в сферу музыкальной деятельности.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G:\Авдонин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2996952"/>
            <a:ext cx="2880509" cy="2304256"/>
          </a:xfrm>
          <a:prstGeom prst="rect">
            <a:avLst/>
          </a:prstGeom>
          <a:noFill/>
        </p:spPr>
      </p:pic>
      <p:pic>
        <p:nvPicPr>
          <p:cNvPr id="6" name="Picture 2" descr="G:\Авдонина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2"/>
            <a:ext cx="2880089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Игра, как познание мира человека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212976"/>
            <a:ext cx="8712968" cy="2232248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sz="3100" dirty="0" smtClean="0"/>
              <a:t> </a:t>
            </a:r>
            <a:r>
              <a:rPr lang="ru-RU" sz="2400" dirty="0" smtClean="0"/>
              <a:t>Музыкальные игры, открывающие детям пути к разнообразным эмоционально двигательным впечатлениям, являются отличным дополнением и к технологиям обучения в связи с особенностями возраста учеников. С их помощью, возможно, не только осуществлять какие либо задачи и получить необходимые умения и навыки, но и наладить контакт с учениками.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G:\Авдонина\20.JPG"/>
          <p:cNvPicPr>
            <a:picLocks noChangeAspect="1" noChangeArrowheads="1"/>
          </p:cNvPicPr>
          <p:nvPr/>
        </p:nvPicPr>
        <p:blipFill>
          <a:blip r:embed="rId2" cstate="print"/>
          <a:srcRect t="5952"/>
          <a:stretch>
            <a:fillRect/>
          </a:stretch>
        </p:blipFill>
        <p:spPr bwMode="auto">
          <a:xfrm>
            <a:off x="539552" y="901874"/>
            <a:ext cx="3024336" cy="2275653"/>
          </a:xfrm>
          <a:prstGeom prst="rect">
            <a:avLst/>
          </a:prstGeom>
          <a:noFill/>
        </p:spPr>
      </p:pic>
      <p:pic>
        <p:nvPicPr>
          <p:cNvPr id="6" name="Picture 2" descr="C:\Users\Ю.В. Шамбер\Desktop\Авдонина1\DSC02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1874"/>
            <a:ext cx="3104356" cy="23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424936" cy="1791072"/>
          </a:xfrm>
        </p:spPr>
        <p:txBody>
          <a:bodyPr>
            <a:prstTxWarp prst="textArchUp">
              <a:avLst>
                <a:gd name="adj" fmla="val 10821700"/>
              </a:avLst>
            </a:prstTxWarp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8229600" cy="2409131"/>
          </a:xfrm>
        </p:spPr>
        <p:txBody>
          <a:bodyPr/>
          <a:lstStyle/>
          <a:p>
            <a:pPr marL="0" algn="just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Музыкальные игры пробуждают воображение, фантазию ребенка, обостряют восприятие окружающего мира, углубляют представление о предметах и явлениях, то есть активизируют творческие силы разума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marL="0" algn="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В.А.Сухомлинский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" name="Picture 2" descr="G:\Авдонина\7.JPG"/>
          <p:cNvPicPr>
            <a:picLocks noChangeAspect="1" noChangeArrowheads="1"/>
          </p:cNvPicPr>
          <p:nvPr/>
        </p:nvPicPr>
        <p:blipFill>
          <a:blip r:embed="rId2" cstate="print"/>
          <a:srcRect t="23865"/>
          <a:stretch>
            <a:fillRect/>
          </a:stretch>
        </p:blipFill>
        <p:spPr bwMode="auto">
          <a:xfrm>
            <a:off x="1763688" y="2348880"/>
            <a:ext cx="5688632" cy="324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«Стенография эмоций»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024336"/>
          </a:xfrm>
        </p:spPr>
        <p:txBody>
          <a:bodyPr>
            <a:normAutofit/>
          </a:bodyPr>
          <a:lstStyle/>
          <a:p>
            <a:pPr marL="0" algn="just">
              <a:lnSpc>
                <a:spcPct val="9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Музыкальное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искусство - самое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универсальное средство эстетического и нравственного воспитания, формирующего внутренний мир ребёнка.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just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Музыкальное умение разрешает человеку обогатить собственный жизненный навык, протянуть те впечатления и чувства, которые он, может быть, раньше не чувствовал в жизни, развивать все наиболее основательное и тонкое отношение к себе, к иным людям и к миру в целом.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G:\Авдонин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39787"/>
            <a:ext cx="2520280" cy="201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G:\Авдонин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2520499" cy="2016224"/>
          </a:xfrm>
          <a:prstGeom prst="rect">
            <a:avLst/>
          </a:prstGeom>
          <a:noFill/>
        </p:spPr>
      </p:pic>
      <p:pic>
        <p:nvPicPr>
          <p:cNvPr id="11" name="Picture 2" descr="C:\Users\Ю.В. Шамбер\Desktop\Авдонина1\DSC025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9511" r="15702" b="26467"/>
          <a:stretch/>
        </p:blipFill>
        <p:spPr bwMode="auto">
          <a:xfrm>
            <a:off x="6084168" y="3661490"/>
            <a:ext cx="2572325" cy="199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Человек играющий - человек созидающий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2664296"/>
          </a:xfrm>
        </p:spPr>
        <p:txBody>
          <a:bodyPr>
            <a:noAutofit/>
          </a:bodyPr>
          <a:lstStyle/>
          <a:p>
            <a:pPr marL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У обучающихся начальной школы наибольшие впечатления и чувства вызывает игровая деятельность, поэтому объектом моей методической работы является такая форма организации учебного процесса как игра, позволяющая наиболее эффективно решать образовательные стандарты ФГОС. </a:t>
            </a:r>
          </a:p>
          <a:p>
            <a:pPr marL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Мною поставлена цель методической работы - развитие </a:t>
            </a:r>
            <a:r>
              <a:rPr lang="ru-RU" sz="2400" dirty="0" err="1" smtClean="0"/>
              <a:t>эмпатии</a:t>
            </a:r>
            <a:r>
              <a:rPr lang="ru-RU" sz="2400" dirty="0" smtClean="0"/>
              <a:t> и эстетической восприимчивости через игровую форму музыкальной деятельности.</a:t>
            </a:r>
          </a:p>
        </p:txBody>
      </p:sp>
      <p:pic>
        <p:nvPicPr>
          <p:cNvPr id="6" name="Picture 2" descr="G:\Авдонин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55703"/>
            <a:ext cx="2610053" cy="2088232"/>
          </a:xfrm>
          <a:prstGeom prst="rect">
            <a:avLst/>
          </a:prstGeom>
          <a:noFill/>
        </p:spPr>
      </p:pic>
      <p:pic>
        <p:nvPicPr>
          <p:cNvPr id="7" name="Picture 3" descr="G:\Авдонина\5.JPG"/>
          <p:cNvPicPr>
            <a:picLocks noChangeAspect="1" noChangeArrowheads="1"/>
          </p:cNvPicPr>
          <p:nvPr/>
        </p:nvPicPr>
        <p:blipFill>
          <a:blip r:embed="rId3" cstate="print"/>
          <a:srcRect r="14450" b="19788"/>
          <a:stretch>
            <a:fillRect/>
          </a:stretch>
        </p:blipFill>
        <p:spPr bwMode="auto">
          <a:xfrm>
            <a:off x="251520" y="755703"/>
            <a:ext cx="2808312" cy="2106234"/>
          </a:xfrm>
          <a:prstGeom prst="rect">
            <a:avLst/>
          </a:prstGeom>
          <a:noFill/>
        </p:spPr>
      </p:pic>
      <p:pic>
        <p:nvPicPr>
          <p:cNvPr id="8" name="Picture 3" descr="C:\Users\Ю.В. Шамбер\Desktop\Авдонина1\DSC025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25256" r="27115" b="20869"/>
          <a:stretch/>
        </p:blipFill>
        <p:spPr bwMode="auto">
          <a:xfrm>
            <a:off x="6156176" y="769817"/>
            <a:ext cx="2760991" cy="207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err="1" smtClean="0"/>
              <a:t>Эмпатия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5"/>
            <a:ext cx="8784976" cy="1656184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 smtClean="0"/>
              <a:t>Под </a:t>
            </a:r>
            <a:r>
              <a:rPr lang="ru-RU" sz="2400" dirty="0" err="1" smtClean="0"/>
              <a:t>эмпатией</a:t>
            </a:r>
            <a:r>
              <a:rPr lang="ru-RU" sz="2400" dirty="0" smtClean="0"/>
              <a:t> понимается  способность поставить себя на место другого человека или предмета, способность к сопереживанию, способность воспринимать внутренний мир другого точно с сохранением эмоциональных и смысловых оттенков. </a:t>
            </a:r>
          </a:p>
        </p:txBody>
      </p:sp>
      <p:pic>
        <p:nvPicPr>
          <p:cNvPr id="4" name="Picture 2" descr="G:\Авдонин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3"/>
            <a:ext cx="2610592" cy="2088232"/>
          </a:xfrm>
          <a:prstGeom prst="rect">
            <a:avLst/>
          </a:prstGeom>
          <a:noFill/>
        </p:spPr>
      </p:pic>
      <p:pic>
        <p:nvPicPr>
          <p:cNvPr id="5" name="Picture 9" descr="G:\Авдонин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002" y="2636910"/>
            <a:ext cx="2593672" cy="2074782"/>
          </a:xfrm>
          <a:prstGeom prst="rect">
            <a:avLst/>
          </a:prstGeom>
          <a:noFill/>
        </p:spPr>
      </p:pic>
      <p:pic>
        <p:nvPicPr>
          <p:cNvPr id="6" name="Picture 4" descr="C:\Users\Ю.В. Шамбер\Desktop\Авдонина1\DSC025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3534" r="-785" b="6734"/>
          <a:stretch/>
        </p:blipFill>
        <p:spPr bwMode="auto">
          <a:xfrm>
            <a:off x="3275856" y="2636909"/>
            <a:ext cx="2664296" cy="207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Классификаций видов </a:t>
            </a:r>
            <a:r>
              <a:rPr lang="ru-RU" dirty="0" err="1" smtClean="0"/>
              <a:t>эмпатии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980729"/>
            <a:ext cx="8712968" cy="2520279"/>
          </a:xfrm>
        </p:spPr>
        <p:txBody>
          <a:bodyPr>
            <a:normAutofit fontScale="85000" lnSpcReduction="20000"/>
          </a:bodyPr>
          <a:lstStyle/>
          <a:p>
            <a:pPr marL="0" lvl="0" algn="just">
              <a:spcBef>
                <a:spcPts val="0"/>
              </a:spcBef>
            </a:pPr>
            <a:r>
              <a:rPr lang="ru-RU" sz="3100" dirty="0" smtClean="0"/>
              <a:t>эмоциональная </a:t>
            </a:r>
            <a:r>
              <a:rPr lang="ru-RU" sz="3100" dirty="0" err="1" smtClean="0"/>
              <a:t>эмпатия</a:t>
            </a:r>
            <a:r>
              <a:rPr lang="ru-RU" sz="3100" dirty="0" smtClean="0"/>
              <a:t>, основанная на механизмах проекции и подражания; </a:t>
            </a:r>
          </a:p>
          <a:p>
            <a:pPr marL="0" lvl="0" algn="just">
              <a:spcBef>
                <a:spcPts val="0"/>
              </a:spcBef>
            </a:pPr>
            <a:r>
              <a:rPr lang="ru-RU" sz="3100" dirty="0" smtClean="0"/>
              <a:t>когнитивная </a:t>
            </a:r>
            <a:r>
              <a:rPr lang="ru-RU" sz="3100" dirty="0" err="1" smtClean="0"/>
              <a:t>эмпатия</a:t>
            </a:r>
            <a:r>
              <a:rPr lang="ru-RU" sz="3100" dirty="0" smtClean="0"/>
              <a:t>, базирующаяся на интеллектуальных процессах (сравнение, аналогии);</a:t>
            </a:r>
          </a:p>
          <a:p>
            <a:pPr marL="0" lvl="0" algn="just">
              <a:spcBef>
                <a:spcPts val="0"/>
              </a:spcBef>
            </a:pPr>
            <a:r>
              <a:rPr lang="ru-RU" sz="3100" dirty="0" smtClean="0"/>
              <a:t>предикативная </a:t>
            </a:r>
            <a:r>
              <a:rPr lang="ru-RU" sz="3100" dirty="0" err="1" smtClean="0"/>
              <a:t>эмпатия</a:t>
            </a:r>
            <a:r>
              <a:rPr lang="ru-RU" sz="3100" dirty="0" smtClean="0"/>
              <a:t>, проявляющаяся как способность человека предсказывать аффективные реакции другого в конкретных ситуациях. </a:t>
            </a:r>
          </a:p>
        </p:txBody>
      </p:sp>
      <p:pic>
        <p:nvPicPr>
          <p:cNvPr id="6" name="Picture 13" descr="G:\Авдонина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38686"/>
            <a:ext cx="2735287" cy="2051465"/>
          </a:xfrm>
          <a:prstGeom prst="rect">
            <a:avLst/>
          </a:prstGeom>
          <a:noFill/>
        </p:spPr>
      </p:pic>
      <p:pic>
        <p:nvPicPr>
          <p:cNvPr id="7" name="Picture 7" descr="G:\Авдонина\9.JPG"/>
          <p:cNvPicPr>
            <a:picLocks noChangeAspect="1" noChangeArrowheads="1"/>
          </p:cNvPicPr>
          <p:nvPr/>
        </p:nvPicPr>
        <p:blipFill>
          <a:blip r:embed="rId3" cstate="print"/>
          <a:srcRect t="6565" r="5459"/>
          <a:stretch>
            <a:fillRect/>
          </a:stretch>
        </p:blipFill>
        <p:spPr bwMode="auto">
          <a:xfrm>
            <a:off x="3203848" y="3338686"/>
            <a:ext cx="2632013" cy="2080971"/>
          </a:xfrm>
          <a:prstGeom prst="rect">
            <a:avLst/>
          </a:prstGeom>
          <a:noFill/>
        </p:spPr>
      </p:pic>
      <p:pic>
        <p:nvPicPr>
          <p:cNvPr id="8" name="Picture 5" descr="C:\Users\Ю.В. Шамбер\Desktop\Авдонина1\DSC025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30726" r="21274" b="22554"/>
          <a:stretch/>
        </p:blipFill>
        <p:spPr bwMode="auto">
          <a:xfrm>
            <a:off x="5999533" y="3404615"/>
            <a:ext cx="2904767" cy="19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Механизмы </a:t>
            </a:r>
            <a:r>
              <a:rPr lang="ru-RU" dirty="0" err="1" smtClean="0"/>
              <a:t>эмпатии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2232247"/>
          </a:xfrm>
        </p:spPr>
        <p:txBody>
          <a:bodyPr/>
          <a:lstStyle/>
          <a:p>
            <a:pPr marL="0" lvl="0" algn="just">
              <a:spcBef>
                <a:spcPts val="0"/>
              </a:spcBef>
            </a:pPr>
            <a:r>
              <a:rPr lang="ru-RU" sz="2600" dirty="0" smtClean="0"/>
              <a:t>сопереживание – переживание субъектом тех эмоциональных состояний, которые испытывает другой человек посредством отождествления себя с ним; </a:t>
            </a:r>
          </a:p>
          <a:p>
            <a:pPr marL="0" lvl="0" algn="just">
              <a:spcBef>
                <a:spcPts val="0"/>
              </a:spcBef>
            </a:pPr>
            <a:r>
              <a:rPr lang="ru-RU" sz="2600" dirty="0" smtClean="0"/>
              <a:t>сочувствие-переживание собственных эмоциональных состояний по поводу чувств другого человека.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1" descr="G:\Авдонина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020" y="3081112"/>
            <a:ext cx="2701427" cy="2161767"/>
          </a:xfrm>
          <a:prstGeom prst="rect">
            <a:avLst/>
          </a:prstGeom>
          <a:noFill/>
        </p:spPr>
      </p:pic>
      <p:pic>
        <p:nvPicPr>
          <p:cNvPr id="5" name="Picture 8" descr="G:\Авдонина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11623"/>
            <a:ext cx="2664296" cy="2131256"/>
          </a:xfrm>
          <a:prstGeom prst="rect">
            <a:avLst/>
          </a:prstGeom>
          <a:noFill/>
        </p:spPr>
      </p:pic>
      <p:pic>
        <p:nvPicPr>
          <p:cNvPr id="6" name="Picture 6" descr="C:\Users\Ю.В. Шамбер\Desktop\Авдонина1\DSC025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" t="21256" r="25377" b="2140"/>
          <a:stretch/>
        </p:blipFill>
        <p:spPr bwMode="auto">
          <a:xfrm>
            <a:off x="3062498" y="3074214"/>
            <a:ext cx="2877653" cy="21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Эстетическая восприимчивость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032448"/>
          </a:xfrm>
        </p:spPr>
        <p:txBody>
          <a:bodyPr>
            <a:normAutofit/>
          </a:bodyPr>
          <a:lstStyle/>
          <a:p>
            <a:pPr marL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600" dirty="0" smtClean="0"/>
              <a:t>Эстетическая восприимчивость понимается как способность человека постигать мир по законам красоты, т.е. в соответствии с идеалом гармонии и совершенства, который формируется </a:t>
            </a:r>
            <a:r>
              <a:rPr lang="ru-RU" sz="2600" dirty="0" err="1" smtClean="0"/>
              <a:t>социально-исторически</a:t>
            </a:r>
            <a:r>
              <a:rPr lang="ru-RU" sz="2600" dirty="0" smtClean="0"/>
              <a:t>, осваивается и преломляется личностно. </a:t>
            </a:r>
          </a:p>
          <a:p>
            <a:pPr marL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600" dirty="0" smtClean="0"/>
              <a:t>Эстетическая восприимчивость школьника, как и иные его творческие способности, может быть пробуждена и развита. Развивать восприимчивость значит создавать фундамент, на котором происходит формирование способности человека к эстетическому восприятию мира.</a:t>
            </a:r>
          </a:p>
          <a:p>
            <a:pPr marL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600" dirty="0" smtClean="0"/>
              <a:t>Путем формирования эстетической восприимчивости может быть игра.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dirty="0" smtClean="0"/>
              <a:t>Игра – сфера творчества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5"/>
            <a:ext cx="8712968" cy="230425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dirty="0" smtClean="0"/>
              <a:t>Для младших школьников игра – сфера их творчества, только внешне она кажется беззаботной и легкой. А на самом деле она требует максимум энергии, ума, выдержки, самостоятельности. Именно в игре ребёнку предоставляется уникальная возможность быть самим собой, проявлять свои способности, реализовывать фантазии, быть свободным и естественным. </a:t>
            </a:r>
          </a:p>
        </p:txBody>
      </p:sp>
      <p:pic>
        <p:nvPicPr>
          <p:cNvPr id="4" name="Picture 4" descr="G:\Авдонина\6.JPG"/>
          <p:cNvPicPr>
            <a:picLocks noChangeAspect="1" noChangeArrowheads="1"/>
          </p:cNvPicPr>
          <p:nvPr/>
        </p:nvPicPr>
        <p:blipFill>
          <a:blip r:embed="rId2" cstate="print"/>
          <a:srcRect t="9854"/>
          <a:stretch>
            <a:fillRect/>
          </a:stretch>
        </p:blipFill>
        <p:spPr bwMode="auto">
          <a:xfrm>
            <a:off x="251520" y="3140968"/>
            <a:ext cx="2880320" cy="2077197"/>
          </a:xfrm>
          <a:prstGeom prst="rect">
            <a:avLst/>
          </a:prstGeom>
          <a:noFill/>
        </p:spPr>
      </p:pic>
      <p:pic>
        <p:nvPicPr>
          <p:cNvPr id="8" name="Picture 2" descr="G:\Авдонина\DSC02448.JPG"/>
          <p:cNvPicPr>
            <a:picLocks noChangeAspect="1" noChangeArrowheads="1"/>
          </p:cNvPicPr>
          <p:nvPr/>
        </p:nvPicPr>
        <p:blipFill rotWithShape="1">
          <a:blip r:embed="rId3" cstate="print"/>
          <a:srcRect t="22258" r="33595" b="6515"/>
          <a:stretch/>
        </p:blipFill>
        <p:spPr bwMode="auto">
          <a:xfrm>
            <a:off x="6354266" y="3140968"/>
            <a:ext cx="2590826" cy="2084211"/>
          </a:xfrm>
          <a:prstGeom prst="rect">
            <a:avLst/>
          </a:prstGeom>
          <a:noFill/>
        </p:spPr>
      </p:pic>
      <p:pic>
        <p:nvPicPr>
          <p:cNvPr id="6" name="Picture 7" descr="C:\Users\Ю.В. Шамбер\Desktop\Авдонина1\DSC025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t="32366" r="43187" b="12663"/>
          <a:stretch/>
        </p:blipFill>
        <p:spPr bwMode="auto">
          <a:xfrm>
            <a:off x="3271887" y="3140968"/>
            <a:ext cx="2814588" cy="20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536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Игровые формы на уроках музыки  в начальных классах  общеобразовательной школы</vt:lpstr>
      <vt:lpstr>Презентация PowerPoint</vt:lpstr>
      <vt:lpstr>«Стенография эмоций» </vt:lpstr>
      <vt:lpstr>Человек играющий - человек созидающий</vt:lpstr>
      <vt:lpstr>Эмпатия </vt:lpstr>
      <vt:lpstr>Классификаций видов эмпатии:</vt:lpstr>
      <vt:lpstr>Механизмы эмпатии: </vt:lpstr>
      <vt:lpstr>Эстетическая восприимчивость </vt:lpstr>
      <vt:lpstr>Игра – сфера творчества</vt:lpstr>
      <vt:lpstr>Игра – сфера творчества</vt:lpstr>
      <vt:lpstr>Презентация PowerPoint</vt:lpstr>
      <vt:lpstr>Игра, как познание мира человека</vt:lpstr>
      <vt:lpstr>Игра, как познание мира человека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Ю.В. Шамбер</cp:lastModifiedBy>
  <cp:revision>41</cp:revision>
  <dcterms:created xsi:type="dcterms:W3CDTF">2013-03-01T18:28:36Z</dcterms:created>
  <dcterms:modified xsi:type="dcterms:W3CDTF">2016-03-15T13:24:06Z</dcterms:modified>
</cp:coreProperties>
</file>